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83" r:id="rId3"/>
    <p:sldId id="257" r:id="rId4"/>
    <p:sldId id="279" r:id="rId5"/>
    <p:sldId id="297" r:id="rId6"/>
    <p:sldId id="281" r:id="rId7"/>
    <p:sldId id="282" r:id="rId8"/>
    <p:sldId id="284" r:id="rId9"/>
    <p:sldId id="285" r:id="rId10"/>
    <p:sldId id="259" r:id="rId11"/>
    <p:sldId id="280" r:id="rId12"/>
    <p:sldId id="298" r:id="rId13"/>
    <p:sldId id="287" r:id="rId14"/>
    <p:sldId id="294" r:id="rId15"/>
    <p:sldId id="288" r:id="rId16"/>
    <p:sldId id="289" r:id="rId17"/>
    <p:sldId id="290" r:id="rId18"/>
    <p:sldId id="266" r:id="rId19"/>
    <p:sldId id="295" r:id="rId20"/>
    <p:sldId id="293" r:id="rId21"/>
    <p:sldId id="269" r:id="rId22"/>
    <p:sldId id="291" r:id="rId23"/>
    <p:sldId id="292" r:id="rId24"/>
    <p:sldId id="270" r:id="rId25"/>
    <p:sldId id="271" r:id="rId26"/>
    <p:sldId id="272" r:id="rId27"/>
    <p:sldId id="273" r:id="rId28"/>
    <p:sldId id="274" r:id="rId29"/>
    <p:sldId id="275" r:id="rId3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60" autoAdjust="0"/>
  </p:normalViewPr>
  <p:slideViewPr>
    <p:cSldViewPr>
      <p:cViewPr varScale="1">
        <p:scale>
          <a:sx n="58" d="100"/>
          <a:sy n="58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4B0C1-DA74-40A3-9569-7FC195667F4B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33E2-6AD7-43B3-926A-2C31E2DD64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63C4-365B-44AB-92DA-161192DF1622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FB5C-5874-42F8-863A-374EDC210BF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97CB-02C0-4868-90FA-DBCD16ECD881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1D778-6F14-495B-BBC4-50F62DBB01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F7C8-4750-4509-A829-E1D6130A3E66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F38F-C326-40F0-A4E5-A9508621F58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BDB0-1461-42EF-A840-CF9AB6CBF51A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61E1-0824-42A3-827B-0ABBD650CE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6D5E-5A6A-4487-AA23-8977F0321D51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39F95-6506-4044-8087-57E7770EB2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A84B-23A0-4F3C-B146-0BC07765F09A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944F-22B8-45F1-B393-D08206BE86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EC70-0313-41FE-B110-8547D34CE989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E34F-D298-4471-B438-B0F68B50AC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875A-1159-4096-A236-C00BB1320D10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3CB0-CFB7-46AE-BDD3-1676E2472E2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707A-C099-4E49-99B6-E2DAF23162C3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9CF1-2897-4F25-A77B-93A455D0E8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F7AD-8B12-44A8-80FE-F8C18E952465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32F2-CBC7-4871-8701-EC54EAC64AF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73F26B5-45FC-4FB4-B5B1-B3878DB2EF52}" type="datetimeFigureOut">
              <a:rPr lang="sr-Latn-CS"/>
              <a:pPr>
                <a:defRPr/>
              </a:pPr>
              <a:t>12.3.2013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87D0094-0844-44D5-B6B7-70E040BC471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2" r:id="rId2"/>
    <p:sldLayoutId id="2147483771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72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512" y="764704"/>
            <a:ext cx="8964488" cy="3281834"/>
          </a:xfrm>
        </p:spPr>
        <p:txBody>
          <a:bodyPr>
            <a:normAutofit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sz="5400" b="0" dirty="0" smtClean="0"/>
              <a:t> SPAVA LI MOZAK?</a:t>
            </a:r>
            <a:endParaRPr lang="hr-HR" sz="5400" b="0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5013" y="5157788"/>
            <a:ext cx="5868987" cy="9350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hr-HR" smtClean="0">
                <a:solidFill>
                  <a:srgbClr val="898989"/>
                </a:solidFill>
              </a:rPr>
              <a:t>Tjedan mozga 2013.</a:t>
            </a:r>
          </a:p>
        </p:txBody>
      </p:sp>
      <p:pic>
        <p:nvPicPr>
          <p:cNvPr id="13315" name="Picture 2" descr="C:\Users\Martina\Downloads\mozak_f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276475"/>
            <a:ext cx="40481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827360"/>
          </a:xfrm>
        </p:spPr>
        <p:txBody>
          <a:bodyPr>
            <a:normAutofit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0" dirty="0"/>
              <a:t>Nedostatak i loša kvaliteta sna kod djece i odraslih</a:t>
            </a:r>
          </a:p>
        </p:txBody>
      </p:sp>
      <p:pic>
        <p:nvPicPr>
          <p:cNvPr id="6149" name="Picture 5" descr="sle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36004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featured-content-large_ehow_images_a08_3b_gf_do-deal-aggressive-behavior-child-800x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981075"/>
            <a:ext cx="558006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sick_in_b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0800"/>
            <a:ext cx="35639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BadGradeClip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3860800"/>
            <a:ext cx="55800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323850" y="260350"/>
            <a:ext cx="8007350" cy="6264275"/>
          </a:xfrm>
        </p:spPr>
        <p:txBody>
          <a:bodyPr rtlCol="0">
            <a:normAutofit lnSpcReduction="10000"/>
          </a:bodyPr>
          <a:lstStyle/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nedovoljna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energija za rad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poteškoće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pamćenju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slaba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koncentracija 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nestrpljivost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loše raspoloženje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stalna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pospanost - san vas hvata dok čitate, gledate TV, pišete </a:t>
            </a:r>
            <a:r>
              <a:rPr lang="hr-H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zadaću..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slabi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imunitet – bolest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teške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glavobolje,  bolovi u </a:t>
            </a:r>
            <a:r>
              <a:rPr lang="hr-H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mišićima..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C:\Users\Martina\Downloads\sleeping_in_clas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491880" cy="20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tina\Downloads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005064"/>
            <a:ext cx="252139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511925" cy="1143000"/>
          </a:xfrm>
        </p:spPr>
        <p:txBody>
          <a:bodyPr/>
          <a:lstStyle/>
          <a:p>
            <a:r>
              <a:rPr lang="hr-HR" sz="3600" dirty="0" smtClean="0"/>
              <a:t> Savjeti </a:t>
            </a:r>
            <a:r>
              <a:rPr lang="hr-HR" sz="3600" dirty="0"/>
              <a:t>za dobar noćni san</a:t>
            </a:r>
            <a:endParaRPr lang="en-US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820472" cy="5688632"/>
          </a:xfrm>
        </p:spPr>
        <p:txBody>
          <a:bodyPr/>
          <a:lstStyle/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Odredite redovito vrijeme za odlazak na spavanje i ustajanje. 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Budite dosljedni i u kratkotrajnim spavanjima tijekom dana. Prilegnite svako poslijepodne ili to nemojte uopće činiti. 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Nemojte jesti tešku hranu prije odlaska u krevet. </a:t>
            </a: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Ako morate nešto jesti prije spavanja, neka tu bude nešto malo. 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Redovito vježbanje će vam pomoći da bolje spavate, </a:t>
            </a: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ali nemojte se prije odlaska u krevet baviti</a:t>
            </a: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nekom napornom gimnastikom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hr-H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Izbjegavajte 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stresne misli prije odlaska na spavanje i bavite se nekom umirujućom djelatnošću koja će vam pomoći da se opustite.  Npr. topla kupka ili slušanje umirujuće glazbe. </a:t>
            </a:r>
          </a:p>
          <a:p>
            <a:endParaRPr lang="en-US" sz="2000" dirty="0"/>
          </a:p>
        </p:txBody>
      </p:sp>
      <p:pic>
        <p:nvPicPr>
          <p:cNvPr id="8" name="Picture 4" descr="C:\Users\Martina\Downloads\djeca_kondicija_thum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20989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Martina\Downloads\music-note-t10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1697" y="5289084"/>
            <a:ext cx="568440" cy="8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artina\Downloads\60609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6832"/>
            <a:ext cx="241565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5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63688" y="508518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/>
              <a:t>Leonardo </a:t>
            </a:r>
            <a:r>
              <a:rPr lang="hr-HR" dirty="0" err="1"/>
              <a:t>DaVinci</a:t>
            </a:r>
            <a:endParaRPr lang="hr-HR" dirty="0"/>
          </a:p>
        </p:txBody>
      </p:sp>
      <p:sp>
        <p:nvSpPr>
          <p:cNvPr id="25602" name="Rectangle 5"/>
          <p:cNvSpPr>
            <a:spLocks noGrp="1" noRot="1" noChangeArrowheads="1"/>
          </p:cNvSpPr>
          <p:nvPr>
            <p:ph sz="quarter" idx="13"/>
          </p:nvPr>
        </p:nvSpPr>
        <p:spPr>
          <a:xfrm>
            <a:off x="1143000" y="731838"/>
            <a:ext cx="3346450" cy="3475037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5302" name="Rectangle 6"/>
          <p:cNvSpPr>
            <a:spLocks noGrp="1" noRot="1" noChangeArrowheads="1"/>
          </p:cNvSpPr>
          <p:nvPr>
            <p:ph sz="quarter" idx="14"/>
          </p:nvPr>
        </p:nvSpPr>
        <p:spPr>
          <a:xfrm>
            <a:off x="4645025" y="731838"/>
            <a:ext cx="3346450" cy="3475037"/>
          </a:xfrm>
        </p:spPr>
        <p:txBody>
          <a:bodyPr/>
          <a:lstStyle/>
          <a:p>
            <a:r>
              <a:rPr lang="hr-HR" smtClean="0"/>
              <a:t> Tokom dana spavao samo 1,5 </a:t>
            </a:r>
            <a:r>
              <a:rPr lang="hr-HR" smtClean="0"/>
              <a:t>sati!</a:t>
            </a:r>
            <a:endParaRPr lang="hr-HR" smtClean="0"/>
          </a:p>
          <a:p>
            <a:endParaRPr lang="hr-HR" dirty="0" smtClean="0"/>
          </a:p>
          <a:p>
            <a:r>
              <a:rPr lang="hr-HR" dirty="0" smtClean="0"/>
              <a:t> Svaka 4 sata bi odspavao po 15 minuta.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55303" name="Picture 7" descr="da-vinci-alam_159842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37449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624" y="260648"/>
            <a:ext cx="7416824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/>
              <a:t>Rekorderi u nespavanju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755650" y="1628775"/>
            <a:ext cx="7488238" cy="5362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 dirty="0" smtClean="0"/>
              <a:t> </a:t>
            </a:r>
            <a:r>
              <a:rPr lang="hr-HR" sz="2800" b="1" dirty="0" err="1" smtClean="0"/>
              <a:t>Randy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Gardner</a:t>
            </a:r>
            <a:r>
              <a:rPr lang="hr-HR" sz="2800" b="1" dirty="0" smtClean="0"/>
              <a:t> iz SAD-a</a:t>
            </a:r>
          </a:p>
          <a:p>
            <a:pPr>
              <a:lnSpc>
                <a:spcPct val="90000"/>
              </a:lnSpc>
            </a:pPr>
            <a:r>
              <a:rPr lang="hr-HR" sz="2800" b="1" i="1" dirty="0" smtClean="0"/>
              <a:t> </a:t>
            </a:r>
            <a:r>
              <a:rPr lang="hr-HR" sz="2800" b="1" u="sng" dirty="0" smtClean="0"/>
              <a:t>1964</a:t>
            </a:r>
            <a:r>
              <a:rPr lang="hr-HR" sz="2800" dirty="0" smtClean="0"/>
              <a:t>. ostao budan nevjerojatnih </a:t>
            </a:r>
          </a:p>
          <a:p>
            <a:pPr marL="46037" indent="0">
              <a:lnSpc>
                <a:spcPct val="90000"/>
              </a:lnSpc>
              <a:buNone/>
            </a:pPr>
            <a:r>
              <a:rPr lang="hr-HR" sz="2800" b="1" dirty="0"/>
              <a:t> </a:t>
            </a:r>
            <a:r>
              <a:rPr lang="hr-HR" sz="2800" b="1" dirty="0" smtClean="0"/>
              <a:t>  </a:t>
            </a:r>
            <a:r>
              <a:rPr lang="hr-HR" sz="2800" b="1" u="sng" dirty="0" smtClean="0"/>
              <a:t>264 </a:t>
            </a:r>
            <a:r>
              <a:rPr lang="hr-HR" sz="2800" dirty="0" smtClean="0"/>
              <a:t>sati.</a:t>
            </a:r>
            <a:br>
              <a:rPr lang="hr-HR" sz="2800" dirty="0" smtClean="0"/>
            </a:br>
            <a:endParaRPr lang="hr-HR" sz="2000" dirty="0" smtClean="0"/>
          </a:p>
          <a:p>
            <a:pPr>
              <a:lnSpc>
                <a:spcPct val="90000"/>
              </a:lnSpc>
            </a:pPr>
            <a:r>
              <a:rPr lang="hr-HR" sz="2800" dirty="0" smtClean="0"/>
              <a:t> </a:t>
            </a:r>
            <a:r>
              <a:rPr lang="hr-HR" sz="2800" b="1" dirty="0" err="1" smtClean="0"/>
              <a:t>Maureen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Weston</a:t>
            </a:r>
            <a:endParaRPr lang="hr-HR" sz="2800" b="1" dirty="0" smtClean="0"/>
          </a:p>
          <a:p>
            <a:pPr>
              <a:lnSpc>
                <a:spcPct val="90000"/>
              </a:lnSpc>
            </a:pPr>
            <a:r>
              <a:rPr lang="hr-HR" sz="2800" dirty="0" smtClean="0">
                <a:solidFill>
                  <a:schemeClr val="tx2"/>
                </a:solidFill>
              </a:rPr>
              <a:t> Nije spavala punih 449 sati</a:t>
            </a:r>
            <a:r>
              <a:rPr lang="hr-HR" sz="2800" dirty="0" smtClean="0"/>
              <a:t>, odnosno 18 dana i 17 sati.</a:t>
            </a:r>
          </a:p>
          <a:p>
            <a:pPr>
              <a:lnSpc>
                <a:spcPct val="90000"/>
              </a:lnSpc>
            </a:pPr>
            <a:endParaRPr lang="hr-HR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800" b="1" dirty="0" smtClean="0"/>
              <a:t>Četiri dana bez sna može uzrokovati priviđenja!</a:t>
            </a:r>
            <a:endParaRPr lang="hr-HR" sz="2800" dirty="0" smtClean="0"/>
          </a:p>
        </p:txBody>
      </p:sp>
      <p:pic>
        <p:nvPicPr>
          <p:cNvPr id="3074" name="Picture 2" descr="C:\Users\Martina\Downloads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89040"/>
            <a:ext cx="1197006" cy="17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tina\Downloads\tumblr_lhzq3jc5dJ1qhsmzmo1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84"/>
            <a:ext cx="1895358" cy="15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32656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/>
              <a:t> Sanjanje</a:t>
            </a:r>
            <a:r>
              <a:rPr lang="hr-HR" dirty="0"/>
              <a:t>…</a:t>
            </a:r>
          </a:p>
        </p:txBody>
      </p:sp>
      <p:pic>
        <p:nvPicPr>
          <p:cNvPr id="57349" name="Picture 5" descr="zzzz_trans_309946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96975"/>
            <a:ext cx="76327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404664"/>
            <a:ext cx="7704856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/>
              <a:t> Možete </a:t>
            </a:r>
            <a:r>
              <a:rPr lang="hr-HR" dirty="0"/>
              <a:t>li se prisjetiti…</a:t>
            </a:r>
            <a:br>
              <a:rPr lang="hr-HR" dirty="0"/>
            </a:br>
            <a:endParaRPr lang="hr-HR" dirty="0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1136650" y="2276475"/>
            <a:ext cx="8007350" cy="4191000"/>
          </a:xfrm>
        </p:spPr>
        <p:txBody>
          <a:bodyPr/>
          <a:lstStyle/>
          <a:p>
            <a:r>
              <a:rPr lang="hr-HR" sz="2800" smtClean="0"/>
              <a:t> lijepoga sna?</a:t>
            </a:r>
          </a:p>
          <a:p>
            <a:r>
              <a:rPr lang="hr-HR" sz="2800" smtClean="0"/>
              <a:t> noćne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250825" y="765175"/>
            <a:ext cx="4514850" cy="5759450"/>
          </a:xfrm>
        </p:spPr>
        <p:txBody>
          <a:bodyPr/>
          <a:lstStyle/>
          <a:p>
            <a:r>
              <a:rPr lang="hr-HR" sz="2400" smtClean="0"/>
              <a:t> Mary Shelley je tvrdila da je inspiracija za</a:t>
            </a:r>
            <a:r>
              <a:rPr lang="hr-HR" sz="2400" b="1" smtClean="0"/>
              <a:t> „Frankenstein“ </a:t>
            </a:r>
            <a:r>
              <a:rPr lang="hr-HR" sz="2400" smtClean="0"/>
              <a:t>potekla  iz njezinih noćnih mora.</a:t>
            </a:r>
          </a:p>
          <a:p>
            <a:endParaRPr lang="hr-HR" sz="2400" smtClean="0"/>
          </a:p>
          <a:p>
            <a:endParaRPr lang="hr-HR" sz="2400" smtClean="0"/>
          </a:p>
          <a:p>
            <a:pPr>
              <a:buFont typeface="Georgia" pitchFamily="18" charset="0"/>
              <a:buNone/>
            </a:pPr>
            <a:endParaRPr lang="hr-HR" sz="2400" smtClean="0"/>
          </a:p>
          <a:p>
            <a:r>
              <a:rPr lang="hr-HR" sz="2400" smtClean="0"/>
              <a:t> Snovi imaju glavnu ulogu u nekim filmovima, a najpoznatiji je “Čarobnjak iz Oza”</a:t>
            </a:r>
            <a:br>
              <a:rPr lang="hr-HR" sz="2400" smtClean="0"/>
            </a:br>
            <a:endParaRPr lang="hr-HR" sz="2400" smtClean="0"/>
          </a:p>
        </p:txBody>
      </p:sp>
      <p:sp>
        <p:nvSpPr>
          <p:cNvPr id="29699" name="Rectangle 7"/>
          <p:cNvSpPr>
            <a:spLocks noGrp="1" noRot="1" noChangeArrowheads="1"/>
          </p:cNvSpPr>
          <p:nvPr>
            <p:ph sz="quarter" idx="14"/>
          </p:nvPr>
        </p:nvSpPr>
        <p:spPr>
          <a:xfrm>
            <a:off x="4645025" y="731838"/>
            <a:ext cx="3346450" cy="3475037"/>
          </a:xfrm>
        </p:spPr>
        <p:txBody>
          <a:bodyPr/>
          <a:lstStyle/>
          <a:p>
            <a:endParaRPr lang="en-US" sz="2400" smtClean="0"/>
          </a:p>
        </p:txBody>
      </p:sp>
      <p:pic>
        <p:nvPicPr>
          <p:cNvPr id="59401" name="Picture 9" descr="frankenst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33375"/>
            <a:ext cx="41036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1" descr="Annex-Garland-Judy-Wizard-of-Oz-The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997200"/>
            <a:ext cx="410368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611188" y="333375"/>
            <a:ext cx="8137525" cy="5616575"/>
          </a:xfrm>
        </p:spPr>
        <p:txBody>
          <a:bodyPr rtlCol="0">
            <a:normAutofit/>
          </a:bodyPr>
          <a:lstStyle/>
          <a:p>
            <a:pPr indent="-182880" fontAlgn="auto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VEĆINA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LJUDI SANJA </a:t>
            </a:r>
            <a:r>
              <a:rPr lang="hr-HR" sz="2800" b="1" dirty="0">
                <a:solidFill>
                  <a:srgbClr val="002060"/>
                </a:solidFill>
              </a:rPr>
              <a:t>SVAKE </a:t>
            </a:r>
            <a:r>
              <a:rPr lang="hr-HR" sz="2800" b="1" dirty="0" smtClean="0">
                <a:solidFill>
                  <a:srgbClr val="002060"/>
                </a:solidFill>
              </a:rPr>
              <a:t>NOĆI.</a:t>
            </a:r>
            <a:endParaRPr lang="hr-HR" sz="1200" b="1" dirty="0">
              <a:solidFill>
                <a:srgbClr val="002060"/>
              </a:solidFill>
            </a:endParaRPr>
          </a:p>
          <a:p>
            <a:pPr indent="-182880" fontAlgn="auto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SNOVI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JAVLJAJU </a:t>
            </a:r>
            <a:r>
              <a:rPr lang="hr-HR" sz="2800" b="1" dirty="0">
                <a:solidFill>
                  <a:srgbClr val="002060"/>
                </a:solidFill>
              </a:rPr>
              <a:t>VIŠE PUTA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NOĆI I TRAJU </a:t>
            </a:r>
            <a:r>
              <a:rPr lang="hr-HR" sz="2800" b="1" dirty="0">
                <a:solidFill>
                  <a:srgbClr val="002060"/>
                </a:solidFill>
              </a:rPr>
              <a:t>5-20 </a:t>
            </a:r>
            <a:r>
              <a:rPr lang="hr-HR" sz="2800" b="1" dirty="0" smtClean="0">
                <a:solidFill>
                  <a:srgbClr val="002060"/>
                </a:solidFill>
              </a:rPr>
              <a:t>MINUTA.</a:t>
            </a:r>
          </a:p>
          <a:p>
            <a:pPr marL="45720" indent="0" fontAlgn="auto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hr-HR" sz="2800" b="1" dirty="0">
              <a:solidFill>
                <a:srgbClr val="002060"/>
              </a:solidFill>
            </a:endParaRPr>
          </a:p>
          <a:p>
            <a:pPr indent="-182880" fontAlgn="auto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Tokom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života, ljudi provedu </a:t>
            </a:r>
            <a:endParaRPr lang="hr-H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otprilike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šest godina sanjajući!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indent="-182880" fontAlgn="auto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Oko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95 %  snova brzo zaboravimo, odmah nakon buđenja.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indent="-182880" fontAlgn="auto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Svoje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snove možete </a:t>
            </a: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kontrolirati.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C:\Users\Martina\Documents\usb zeleni\PSIHOLOGIJA\3.semestar\why do we dr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773238"/>
            <a:ext cx="310038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1143000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/>
              <a:t>Odsutnost čitanja, pisanja, tipkanja, kalkuliranja u snovima</a:t>
            </a:r>
            <a:endParaRPr lang="en-US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7950" y="1700213"/>
            <a:ext cx="8640763" cy="4772025"/>
          </a:xfrm>
        </p:spPr>
        <p:txBody>
          <a:bodyPr>
            <a:normAutofit/>
          </a:bodyPr>
          <a:lstStyle/>
          <a:p>
            <a:pPr marL="44450" indent="0">
              <a:buFont typeface="Georgia" pitchFamily="18" charset="0"/>
              <a:buNone/>
            </a:pPr>
            <a:r>
              <a:rPr lang="hr-HR" sz="2400" smtClean="0"/>
              <a:t> Ne sanjamo aktivnosti poput čitanja i pisanja jer….</a:t>
            </a:r>
          </a:p>
          <a:p>
            <a:pPr marL="44450" indent="0">
              <a:buFont typeface="Wingdings" pitchFamily="2" charset="2"/>
              <a:buChar char="Ø"/>
            </a:pPr>
            <a:endParaRPr lang="hr-HR" sz="2400" smtClean="0"/>
          </a:p>
          <a:p>
            <a:pPr marL="44450" indent="0"/>
            <a:r>
              <a:rPr lang="hr-HR" sz="2400" smtClean="0"/>
              <a:t> uključuju malo ili ništa naših emocija ( za razliku od šetanja, pričanja sa prijateljima i sl.)</a:t>
            </a:r>
          </a:p>
          <a:p>
            <a:pPr marL="44450" indent="0">
              <a:buFont typeface="Georgia" pitchFamily="18" charset="0"/>
              <a:buNone/>
            </a:pPr>
            <a:endParaRPr lang="hr-HR" sz="2400" smtClean="0"/>
          </a:p>
          <a:p>
            <a:pPr marL="44450" indent="0"/>
            <a:endParaRPr lang="en-US" smtClean="0"/>
          </a:p>
        </p:txBody>
      </p:sp>
      <p:pic>
        <p:nvPicPr>
          <p:cNvPr id="4" name="Picture 5" descr="Genijalni_mozak-logo-Ma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508500"/>
            <a:ext cx="2511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jeca_ko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4370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/>
              <a:t>Sleep Scotland </a:t>
            </a:r>
            <a:endParaRPr lang="hr-HR" dirty="0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395288" y="1557338"/>
            <a:ext cx="8450262" cy="5300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b="1" smtClean="0"/>
              <a:t> U Škotskoj djecu uče kako spavati!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mtClean="0"/>
              <a:t>Cilj: - s</a:t>
            </a:r>
            <a:r>
              <a:rPr lang="en-US" smtClean="0"/>
              <a:t>manj</a:t>
            </a:r>
            <a:r>
              <a:rPr lang="hr-HR" smtClean="0"/>
              <a:t>enje </a:t>
            </a:r>
            <a:r>
              <a:rPr lang="en-US" smtClean="0"/>
              <a:t>broj</a:t>
            </a:r>
            <a:r>
              <a:rPr lang="hr-HR" smtClean="0"/>
              <a:t>a</a:t>
            </a:r>
            <a:r>
              <a:rPr lang="en-US" smtClean="0"/>
              <a:t> mrzovoljnih i neispavanih učenika</a:t>
            </a:r>
            <a:r>
              <a:rPr lang="hr-HR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mtClean="0"/>
              <a:t>       - </a:t>
            </a:r>
            <a:r>
              <a:rPr lang="en-US" smtClean="0"/>
              <a:t>poveća</a:t>
            </a:r>
            <a:r>
              <a:rPr lang="hr-HR" smtClean="0"/>
              <a:t>nje</a:t>
            </a:r>
            <a:r>
              <a:rPr lang="en-US" smtClean="0"/>
              <a:t> </a:t>
            </a:r>
            <a:r>
              <a:rPr lang="hr-HR" smtClean="0"/>
              <a:t>školskog</a:t>
            </a:r>
            <a:r>
              <a:rPr lang="en-US" smtClean="0"/>
              <a:t> uspjeh</a:t>
            </a:r>
            <a:r>
              <a:rPr lang="hr-HR" smtClean="0"/>
              <a:t>a</a:t>
            </a:r>
            <a:r>
              <a:rPr lang="en-US" smtClean="0"/>
              <a:t> </a:t>
            </a:r>
            <a:endParaRPr lang="hr-HR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</a:t>
            </a:r>
            <a:r>
              <a:rPr lang="en-US" i="1" smtClean="0"/>
              <a:t>"Otišao sam u krevet u ranije i moram priznati da se osjećam budnije nego prije." "Na satu francuskog jezika nisam spavao kao inače, a i moj profesor je bio oduševljen."</a:t>
            </a:r>
            <a:r>
              <a:rPr lang="hr-HR" i="1" smtClean="0"/>
              <a:t>,</a:t>
            </a:r>
            <a:r>
              <a:rPr lang="en-US" i="1" smtClean="0"/>
              <a:t> izjavio je napokon naspavani učenik. </a:t>
            </a:r>
            <a:endParaRPr lang="hr-HR" i="1" smtClean="0"/>
          </a:p>
        </p:txBody>
      </p:sp>
      <p:pic>
        <p:nvPicPr>
          <p:cNvPr id="3074" name="Picture 2" descr="C:\Users\Martina\Downloads\86524191_4d95eec290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581525"/>
            <a:ext cx="31416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900113" y="731838"/>
            <a:ext cx="6985000" cy="4713287"/>
          </a:xfrm>
        </p:spPr>
        <p:txBody>
          <a:bodyPr/>
          <a:lstStyle/>
          <a:p>
            <a:r>
              <a:rPr lang="hr-HR" smtClean="0"/>
              <a:t> </a:t>
            </a:r>
            <a:r>
              <a:rPr lang="hr-HR" sz="3200" smtClean="0"/>
              <a:t>Vjerovali ili ne, neki ljudi zaista imaju strah od odlaska na spavanje!</a:t>
            </a:r>
          </a:p>
          <a:p>
            <a:pPr>
              <a:buFont typeface="Wingdings" pitchFamily="2" charset="2"/>
              <a:buNone/>
            </a:pPr>
            <a:r>
              <a:rPr lang="hr-HR" sz="3200" smtClean="0"/>
              <a:t>  - Klinofobija (strah od odlaska u krevet)</a:t>
            </a:r>
          </a:p>
          <a:p>
            <a:pPr>
              <a:buFont typeface="Wingdings" pitchFamily="2" charset="2"/>
              <a:buNone/>
            </a:pPr>
            <a:r>
              <a:rPr lang="hr-HR" sz="3200" smtClean="0"/>
              <a:t>  - Somniofobija (strah od spavanja) </a:t>
            </a:r>
          </a:p>
        </p:txBody>
      </p:sp>
      <p:pic>
        <p:nvPicPr>
          <p:cNvPr id="6146" name="Picture 2" descr="C:\Users\Martina\Documents\usb zeleni\PSIHOLOGIJA\3.semestar\san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149725"/>
            <a:ext cx="345757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611188" y="476250"/>
            <a:ext cx="8281987" cy="5832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800" smtClean="0"/>
              <a:t> SLIJEPE I SLABOVIDNE OSOBE NEMAJU SNOVE KAO I LJUDI KOJI VIDE.</a:t>
            </a:r>
          </a:p>
          <a:p>
            <a:pPr>
              <a:lnSpc>
                <a:spcPct val="150000"/>
              </a:lnSpc>
            </a:pPr>
            <a:endParaRPr lang="hr-HR" sz="2000" smtClean="0"/>
          </a:p>
          <a:p>
            <a:pPr>
              <a:lnSpc>
                <a:spcPct val="150000"/>
              </a:lnSpc>
            </a:pPr>
            <a:r>
              <a:rPr lang="hr-HR" smtClean="0"/>
              <a:t> </a:t>
            </a:r>
            <a:r>
              <a:rPr lang="hr-HR" sz="2800" smtClean="0"/>
              <a:t>NJIHOVI SNOVI SU BEZ SLIKE I ONI </a:t>
            </a:r>
            <a:r>
              <a:rPr lang="hr-HR" sz="2800" b="1" smtClean="0">
                <a:solidFill>
                  <a:srgbClr val="002060"/>
                </a:solidFill>
              </a:rPr>
              <a:t>SANJAJU ZVUKOVE, MIRISE, DODIRE.</a:t>
            </a:r>
          </a:p>
          <a:p>
            <a:pPr>
              <a:buFontTx/>
              <a:buNone/>
            </a:pPr>
            <a:endParaRPr lang="hr-HR" b="1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644900"/>
            <a:ext cx="41544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/>
              <a:t> Spavanje </a:t>
            </a:r>
            <a:r>
              <a:rPr lang="hr-HR" dirty="0"/>
              <a:t>vam može pomoći da učite!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827088" y="2205038"/>
            <a:ext cx="7345362" cy="3600450"/>
          </a:xfrm>
        </p:spPr>
        <p:txBody>
          <a:bodyPr/>
          <a:lstStyle/>
          <a:p>
            <a:r>
              <a:rPr lang="hr-HR" sz="2800" smtClean="0"/>
              <a:t> Spavanje i sanjanje mozgu pomaže učiti te tražiti načine za rješavanje problema. </a:t>
            </a:r>
          </a:p>
          <a:p>
            <a:endParaRPr lang="hr-HR" sz="2800" smtClean="0"/>
          </a:p>
          <a:p>
            <a:r>
              <a:rPr lang="hr-HR" sz="2800" smtClean="0"/>
              <a:t> Sanjanje je način na koji mozak obrađuje, integrira i razumijeva nove informacije.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5616" y="548680"/>
            <a:ext cx="6512511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/>
              <a:t> Dok sanjate…</a:t>
            </a:r>
            <a:endParaRPr lang="hr-HR" dirty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900113" y="2133600"/>
            <a:ext cx="7127875" cy="3887788"/>
          </a:xfrm>
        </p:spPr>
        <p:txBody>
          <a:bodyPr/>
          <a:lstStyle/>
          <a:p>
            <a:r>
              <a:rPr lang="hr-HR" smtClean="0"/>
              <a:t> </a:t>
            </a:r>
            <a:r>
              <a:rPr lang="hr-HR" sz="2800" smtClean="0"/>
              <a:t>Vaše tijelo je gotovo u potpunosti paralizirano za vrijeme sanjanja – vjerojatno kako bi spriječilo vaše tijelo da odglumi sve što se zbiva u snu. </a:t>
            </a:r>
          </a:p>
          <a:p>
            <a:endParaRPr lang="hr-HR" sz="2800" smtClean="0"/>
          </a:p>
          <a:p>
            <a:r>
              <a:rPr lang="hr-HR" sz="2800" smtClean="0"/>
              <a:t> Kad hrčete, ne sanjate.</a:t>
            </a:r>
          </a:p>
        </p:txBody>
      </p:sp>
      <p:pic>
        <p:nvPicPr>
          <p:cNvPr id="2050" name="Picture 2" descr="C:\Users\Martina\Downloads\080320_Snoring_vl-vert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933825"/>
            <a:ext cx="30972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 idx="4294967295"/>
          </p:nvPr>
        </p:nvSpPr>
        <p:spPr>
          <a:xfrm>
            <a:off x="0" y="1341438"/>
            <a:ext cx="7772400" cy="1470025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sz="5400" b="0" dirty="0" smtClean="0"/>
              <a:t> </a:t>
            </a:r>
            <a:r>
              <a:rPr lang="en-US" sz="5400" b="0" dirty="0" smtClean="0"/>
              <a:t>PORE</a:t>
            </a:r>
            <a:r>
              <a:rPr lang="hr-HR" sz="5400" b="0" dirty="0"/>
              <a:t>MEĆAJI U SPAVANJU</a:t>
            </a:r>
          </a:p>
        </p:txBody>
      </p:sp>
      <p:pic>
        <p:nvPicPr>
          <p:cNvPr id="5122" name="Picture 2" descr="C:\Users\Martina\Downloads\Circadian-rhythm-sleep-disorders-can-lead-to-brain-probl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5560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870700" cy="16002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b="0" dirty="0" smtClean="0"/>
              <a:t> NESANICA</a:t>
            </a:r>
            <a:endParaRPr lang="hr-HR" b="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4318000" cy="3657600"/>
          </a:xfrm>
        </p:spPr>
        <p:txBody>
          <a:bodyPr/>
          <a:lstStyle/>
          <a:p>
            <a:r>
              <a:rPr lang="hr-HR" smtClean="0"/>
              <a:t> Insomnia</a:t>
            </a:r>
          </a:p>
          <a:p>
            <a:endParaRPr lang="hr-HR" sz="1600" smtClean="0"/>
          </a:p>
          <a:p>
            <a:r>
              <a:rPr lang="hr-HR" smtClean="0"/>
              <a:t> Nekim ljudima se često događa da navečer ne mogu zaspati.</a:t>
            </a:r>
          </a:p>
          <a:p>
            <a:endParaRPr lang="hr-HR" sz="160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557338"/>
            <a:ext cx="32194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24075" y="5445125"/>
            <a:ext cx="5688013" cy="9842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r-HR" sz="2800" i="1">
                <a:latin typeface="Comic Sans MS" pitchFamily="66" charset="0"/>
              </a:rPr>
              <a:t>...može biti samo privremena (nekoliko dana) ili duže vrijeme...</a:t>
            </a:r>
            <a:endParaRPr lang="hr-HR" sz="28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870700" cy="16002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/>
              <a:t> PRESTANAK </a:t>
            </a:r>
            <a:r>
              <a:rPr lang="hr-HR" dirty="0"/>
              <a:t>DISANJA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7696200" cy="3657600"/>
          </a:xfrm>
        </p:spPr>
        <p:txBody>
          <a:bodyPr/>
          <a:lstStyle/>
          <a:p>
            <a:r>
              <a:rPr lang="hr-HR" smtClean="0"/>
              <a:t> Može trajati 10 s – 30s.</a:t>
            </a:r>
          </a:p>
          <a:p>
            <a:endParaRPr lang="hr-HR" sz="1400" smtClean="0"/>
          </a:p>
          <a:p>
            <a:r>
              <a:rPr lang="hr-HR" smtClean="0"/>
              <a:t> Pojavljuje se nekoliko puta kroz noć, ali ljudi nisu toga svjesni.</a:t>
            </a:r>
          </a:p>
          <a:p>
            <a:endParaRPr lang="hr-HR" sz="1400" smtClean="0"/>
          </a:p>
          <a:p>
            <a:r>
              <a:rPr lang="hr-HR" smtClean="0"/>
              <a:t> Ujutro se bude umorni i  pospani, a ne znaju zašto.</a:t>
            </a:r>
          </a:p>
        </p:txBody>
      </p:sp>
      <p:pic>
        <p:nvPicPr>
          <p:cNvPr id="4098" name="Picture 2" descr="C:\Users\Martina\Downloads\74151_spavanje02-foto-dreamstime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149725"/>
            <a:ext cx="4476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7092280" cy="1339552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sz="3600" dirty="0" smtClean="0"/>
              <a:t> SINDROM </a:t>
            </a:r>
            <a:r>
              <a:rPr lang="hr-HR" sz="3600" dirty="0"/>
              <a:t>NEMIRNIH NOGU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1989138"/>
            <a:ext cx="3960813" cy="3657600"/>
          </a:xfrm>
        </p:spPr>
        <p:txBody>
          <a:bodyPr/>
          <a:lstStyle/>
          <a:p>
            <a:r>
              <a:rPr lang="hr-HR" sz="2400" smtClean="0"/>
              <a:t> Neki ljudi, dok tonu u san osjećaju svrbež i trnce u nogama, pa zbog toga trzaju nogama.</a:t>
            </a:r>
          </a:p>
          <a:p>
            <a:endParaRPr lang="hr-HR" sz="2400" smtClean="0"/>
          </a:p>
          <a:p>
            <a:r>
              <a:rPr lang="hr-HR" sz="2400" smtClean="0"/>
              <a:t> To ih može ometati da zaspu i buditi iz sna.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16113"/>
            <a:ext cx="39608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036496" cy="1267544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sz="4000" dirty="0"/>
              <a:t>“PADANJE” U SAN TIJEKOM DANA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716463" y="1916113"/>
            <a:ext cx="4176712" cy="4249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smtClean="0"/>
              <a:t> U jednom trenutku razgovarate s osobom, a u drugom ona već spava.</a:t>
            </a:r>
          </a:p>
          <a:p>
            <a:pPr>
              <a:lnSpc>
                <a:spcPct val="90000"/>
              </a:lnSpc>
            </a:pPr>
            <a:endParaRPr lang="pl-PL" sz="2400" smtClean="0"/>
          </a:p>
          <a:p>
            <a:pPr>
              <a:lnSpc>
                <a:spcPct val="90000"/>
              </a:lnSpc>
            </a:pPr>
            <a:r>
              <a:rPr lang="pl-PL" sz="2400" smtClean="0"/>
              <a:t> Osoba jednostavno zaspe dok nešto radi.</a:t>
            </a:r>
          </a:p>
          <a:p>
            <a:pPr>
              <a:lnSpc>
                <a:spcPct val="90000"/>
              </a:lnSpc>
            </a:pPr>
            <a:endParaRPr lang="pl-PL" sz="2400" smtClean="0"/>
          </a:p>
          <a:p>
            <a:pPr>
              <a:lnSpc>
                <a:spcPct val="90000"/>
              </a:lnSpc>
            </a:pPr>
            <a:r>
              <a:rPr lang="pl-PL" sz="2400" smtClean="0"/>
              <a:t> Kada se probudi, nije svjesna da je spavala.</a:t>
            </a:r>
            <a:endParaRPr lang="hr-HR" sz="24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67691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niOkvir 1"/>
          <p:cNvSpPr txBox="1"/>
          <p:nvPr/>
        </p:nvSpPr>
        <p:spPr>
          <a:xfrm>
            <a:off x="1042988" y="549275"/>
            <a:ext cx="72739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800" dirty="0">
                <a:latin typeface="+mn-lt"/>
              </a:rPr>
              <a:t>TIJEKOM NOĆI TIJELO SE ODMARA, </a:t>
            </a:r>
          </a:p>
          <a:p>
            <a:pPr>
              <a:defRPr/>
            </a:pPr>
            <a:r>
              <a:rPr lang="hr-HR" sz="2800" dirty="0">
                <a:latin typeface="+mn-lt"/>
              </a:rPr>
              <a:t>ALI MOZAK OSTAJE AKTIVAN!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870700" cy="16002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sr-Latn-CS" dirty="0"/>
              <a:t>ZAŠTO SPAVAMO?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5724525" cy="491172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hr-H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7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San </a:t>
            </a:r>
            <a:r>
              <a:rPr lang="hr-HR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potreban svima</a:t>
            </a:r>
            <a:r>
              <a:rPr lang="hr-H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" indent="0" fontAlgn="auto">
              <a:lnSpc>
                <a:spcPct val="7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r-H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7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3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Čovjek </a:t>
            </a:r>
            <a:r>
              <a:rPr lang="hr-HR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provede spavajući oko 1/3 svog života. </a:t>
            </a:r>
          </a:p>
          <a:p>
            <a:pPr indent="-182880" fontAlgn="auto">
              <a:lnSpc>
                <a:spcPct val="7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7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7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7" name="Picture 5" descr="images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933825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068638"/>
            <a:ext cx="3095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395288" y="404664"/>
            <a:ext cx="8007350" cy="5904656"/>
          </a:xfrm>
        </p:spPr>
        <p:txBody>
          <a:bodyPr rtlCol="0">
            <a:normAutofit/>
          </a:bodyPr>
          <a:lstStyle/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Dok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 djeca jako mala potrebno im je više sna (znaju spavati čak do 20 sati na dan</a:t>
            </a: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Prinova u obitelji za roditelje, između ostaloga, znači i gubitak 400 do 750 sati sna tijekom njegove prve godine života. 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Za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djecu školske dobi preporuča se najmanje 9 do 10 sati spavanja.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Većini </a:t>
            </a:r>
            <a:r>
              <a:rPr lang="hr-H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odraslih osoba treba 7 - 9 sati sna dnevno.</a:t>
            </a: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143000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/>
              <a:t> </a:t>
            </a:r>
            <a:r>
              <a:rPr lang="hr-HR" sz="3200" dirty="0" smtClean="0"/>
              <a:t>ZAŠTO </a:t>
            </a:r>
            <a:r>
              <a:rPr lang="hr-HR" sz="3200" dirty="0"/>
              <a:t>ŠKOLARCI TREBAJU 9-10 H </a:t>
            </a:r>
            <a:r>
              <a:rPr lang="hr-HR" sz="3200" dirty="0" smtClean="0"/>
              <a:t>SNA?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11188" y="1341438"/>
            <a:ext cx="8208962" cy="532765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sve 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više obveza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veći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za TV,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računalo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internet,</a:t>
            </a: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proizvode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koji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sadrže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kofein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može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utjecati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poteškoće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usnivanjem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pojavljivanje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noćnih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buđenje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tijeku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noći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Martina\Downloads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60575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artina\Downloads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060575"/>
            <a:ext cx="2438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Martina\Downloads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060575"/>
            <a:ext cx="28575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Martina\Downloads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3860800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Martina\Downloads\internetexplor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076700"/>
            <a:ext cx="10398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sz="4000" dirty="0"/>
              <a:t>SPAVANJE KOD ŽIVOTINJA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838200" y="5876925"/>
            <a:ext cx="8007350" cy="720725"/>
          </a:xfrm>
        </p:spPr>
        <p:txBody>
          <a:bodyPr/>
          <a:lstStyle/>
          <a:p>
            <a:r>
              <a:rPr lang="hr-HR" sz="2800" smtClean="0"/>
              <a:t> Žirafa spava najmanje- samo 2 sata na dan!</a:t>
            </a:r>
          </a:p>
        </p:txBody>
      </p:sp>
      <p:pic>
        <p:nvPicPr>
          <p:cNvPr id="46084" name="Picture 4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557338"/>
            <a:ext cx="52562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sp>
        <p:nvSpPr>
          <p:cNvPr id="47114" name="Rectangle 10"/>
          <p:cNvSpPr>
            <a:spLocks noGrp="1" noRot="1" noChangeArrowheads="1"/>
          </p:cNvSpPr>
          <p:nvPr>
            <p:ph sz="quarter" idx="13"/>
          </p:nvPr>
        </p:nvSpPr>
        <p:spPr>
          <a:xfrm>
            <a:off x="539750" y="549275"/>
            <a:ext cx="3927475" cy="4622800"/>
          </a:xfrm>
        </p:spPr>
        <p:txBody>
          <a:bodyPr/>
          <a:lstStyle/>
          <a:p>
            <a:r>
              <a:rPr lang="hr-HR" smtClean="0"/>
              <a:t> Čimpanze spavaju između 9-10 sati na dan.</a:t>
            </a:r>
          </a:p>
        </p:txBody>
      </p:sp>
      <p:sp>
        <p:nvSpPr>
          <p:cNvPr id="47115" name="Rectangle 11"/>
          <p:cNvSpPr>
            <a:spLocks noGrp="1" noRot="1" noChangeArrowheads="1"/>
          </p:cNvSpPr>
          <p:nvPr>
            <p:ph sz="quarter" idx="14"/>
          </p:nvPr>
        </p:nvSpPr>
        <p:spPr>
          <a:xfrm>
            <a:off x="4643438" y="549275"/>
            <a:ext cx="3927475" cy="4695825"/>
          </a:xfrm>
        </p:spPr>
        <p:txBody>
          <a:bodyPr/>
          <a:lstStyle/>
          <a:p>
            <a:r>
              <a:rPr lang="hr-HR" smtClean="0"/>
              <a:t> Mačke spavaju barem 12 sati.</a:t>
            </a:r>
          </a:p>
        </p:txBody>
      </p:sp>
      <p:sp>
        <p:nvSpPr>
          <p:cNvPr id="47111" name="Rectangle 7"/>
          <p:cNvSpPr>
            <a:spLocks noRot="1" noChangeArrowheads="1"/>
          </p:cNvSpPr>
          <p:nvPr/>
        </p:nvSpPr>
        <p:spPr bwMode="auto">
          <a:xfrm>
            <a:off x="827088" y="1916113"/>
            <a:ext cx="3927475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116" name="Picture 12" descr="d03a8d2079d98d8e8f35cc159769cc2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08275"/>
            <a:ext cx="417671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3" descr="images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89138"/>
            <a:ext cx="31321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4" descr="cat-sleeping-on-a-dog-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292600"/>
            <a:ext cx="35988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Rot="1" noChangeArrowheads="1"/>
          </p:cNvSpPr>
          <p:nvPr>
            <p:ph sz="quarter" idx="13"/>
          </p:nvPr>
        </p:nvSpPr>
        <p:spPr>
          <a:xfrm>
            <a:off x="395288" y="260350"/>
            <a:ext cx="3927475" cy="4191000"/>
          </a:xfrm>
        </p:spPr>
        <p:txBody>
          <a:bodyPr/>
          <a:lstStyle/>
          <a:p>
            <a:r>
              <a:rPr lang="hr-HR" smtClean="0"/>
              <a:t> Šišmiši spavaju naglavačke, po 20 sati na dan.</a:t>
            </a:r>
          </a:p>
          <a:p>
            <a:pPr>
              <a:buFont typeface="Wingdings" pitchFamily="2" charset="2"/>
              <a:buNone/>
            </a:pPr>
            <a:endParaRPr lang="hr-HR" smtClean="0"/>
          </a:p>
        </p:txBody>
      </p:sp>
      <p:sp>
        <p:nvSpPr>
          <p:cNvPr id="51206" name="Rectangle 6"/>
          <p:cNvSpPr>
            <a:spLocks noGrp="1" noRot="1" noChangeArrowheads="1"/>
          </p:cNvSpPr>
          <p:nvPr>
            <p:ph sz="quarter" idx="14"/>
          </p:nvPr>
        </p:nvSpPr>
        <p:spPr>
          <a:xfrm>
            <a:off x="4859338" y="333375"/>
            <a:ext cx="3927475" cy="4191000"/>
          </a:xfrm>
        </p:spPr>
        <p:txBody>
          <a:bodyPr/>
          <a:lstStyle/>
          <a:p>
            <a:r>
              <a:rPr lang="hr-HR" smtClean="0"/>
              <a:t> Koale spavaju najviše –oko 22 sata dnevno!</a:t>
            </a:r>
          </a:p>
        </p:txBody>
      </p:sp>
      <p:pic>
        <p:nvPicPr>
          <p:cNvPr id="51207" name="Picture 7" descr="images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3960813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sleepy-ko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060575"/>
            <a:ext cx="47625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1801" y="474662"/>
            <a:ext cx="8385174" cy="1431926"/>
          </a:xfrm>
        </p:spPr>
        <p:txBody>
          <a:bodyPr>
            <a:normAutofit fontScale="90000"/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sz="4000" b="0" dirty="0">
                <a:solidFill>
                  <a:srgbClr val="0000FF"/>
                </a:solidFill>
              </a:rPr>
              <a:t>DUPIN </a:t>
            </a:r>
            <a:r>
              <a:rPr lang="hr-HR" sz="4000" dirty="0"/>
              <a:t>– naizmjenično spava jedan dio mozga pa drugi dio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21506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827088" y="2060575"/>
            <a:ext cx="8007350" cy="4191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3252" name="Picture 4" descr="delf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916113"/>
            <a:ext cx="72723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lazno strujanj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691</TotalTime>
  <Words>883</Words>
  <Application>Microsoft Office PowerPoint</Application>
  <PresentationFormat>Prikaz na zaslonu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Mlazno strujanje</vt:lpstr>
      <vt:lpstr> SPAVA LI MOZAK?</vt:lpstr>
      <vt:lpstr>Sleep Scotland </vt:lpstr>
      <vt:lpstr>ZAŠTO SPAVAMO?</vt:lpstr>
      <vt:lpstr>PowerPointova prezentacija</vt:lpstr>
      <vt:lpstr> ZAŠTO ŠKOLARCI TREBAJU 9-10 H SNA?</vt:lpstr>
      <vt:lpstr>SPAVANJE KOD ŽIVOTINJA</vt:lpstr>
      <vt:lpstr>PowerPointova prezentacija</vt:lpstr>
      <vt:lpstr>PowerPointova prezentacija</vt:lpstr>
      <vt:lpstr>DUPIN – naizmjenično spava jedan dio mozga pa drugi dio </vt:lpstr>
      <vt:lpstr>Nedostatak i loša kvaliteta sna kod djece i odraslih</vt:lpstr>
      <vt:lpstr>PowerPointova prezentacija</vt:lpstr>
      <vt:lpstr> Savjeti za dobar noćni san</vt:lpstr>
      <vt:lpstr>Leonardo DaVinci</vt:lpstr>
      <vt:lpstr>Rekorderi u nespavanju</vt:lpstr>
      <vt:lpstr> Sanjanje…</vt:lpstr>
      <vt:lpstr> Možete li se prisjetiti… </vt:lpstr>
      <vt:lpstr>PowerPointova prezentacija</vt:lpstr>
      <vt:lpstr>PowerPointova prezentacija</vt:lpstr>
      <vt:lpstr>Odsutnost čitanja, pisanja, tipkanja, kalkuliranja u snovima</vt:lpstr>
      <vt:lpstr>PowerPointova prezentacija</vt:lpstr>
      <vt:lpstr>PowerPointova prezentacija</vt:lpstr>
      <vt:lpstr> Spavanje vam može pomoći da učite!</vt:lpstr>
      <vt:lpstr> Dok sanjate…</vt:lpstr>
      <vt:lpstr> POREMEĆAJI U SPAVANJU</vt:lpstr>
      <vt:lpstr> NESANICA</vt:lpstr>
      <vt:lpstr> PRESTANAK DISANJA</vt:lpstr>
      <vt:lpstr> SINDROM NEMIRNIH NOGU</vt:lpstr>
      <vt:lpstr>“PADANJE” U SAN TIJEKOM DANA</vt:lpstr>
      <vt:lpstr>PowerPointova prezentacija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Kristina</dc:creator>
  <cp:lastModifiedBy>Martina</cp:lastModifiedBy>
  <cp:revision>53</cp:revision>
  <dcterms:created xsi:type="dcterms:W3CDTF">2012-03-11T14:34:52Z</dcterms:created>
  <dcterms:modified xsi:type="dcterms:W3CDTF">2013-03-12T21:43:48Z</dcterms:modified>
</cp:coreProperties>
</file>